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9" r:id="rId20"/>
    <p:sldId id="272" r:id="rId21"/>
    <p:sldId id="273" r:id="rId22"/>
    <p:sldId id="274" r:id="rId23"/>
    <p:sldId id="275" r:id="rId24"/>
    <p:sldId id="280" r:id="rId25"/>
    <p:sldId id="281" r:id="rId26"/>
    <p:sldId id="27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06567-DCD6-4755-A23C-1D3557B0E224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204A8-5FDD-4626-8295-DB54EABA5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Tehnologije</a:t>
            </a:r>
            <a:r>
              <a:rPr lang="en-US" b="1" dirty="0" smtClean="0"/>
              <a:t> </a:t>
            </a:r>
            <a:r>
              <a:rPr lang="en-US" b="1" dirty="0" err="1" smtClean="0"/>
              <a:t>spajanja</a:t>
            </a:r>
            <a:r>
              <a:rPr lang="en-US" b="1" dirty="0" smtClean="0"/>
              <a:t> </a:t>
            </a:r>
            <a:r>
              <a:rPr lang="en-US" b="1" dirty="0" err="1" smtClean="0"/>
              <a:t>savremenih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Rešavanje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</a:t>
            </a:r>
            <a:r>
              <a:rPr lang="en-US" dirty="0" err="1" smtClean="0"/>
              <a:t>vrućih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:</a:t>
            </a:r>
          </a:p>
          <a:p>
            <a:pPr marL="514350" indent="-51435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Predgrevanje</a:t>
            </a:r>
            <a:r>
              <a:rPr lang="en-US" dirty="0" smtClean="0"/>
              <a:t> u </a:t>
            </a:r>
            <a:r>
              <a:rPr lang="en-US" dirty="0" err="1" smtClean="0"/>
              <a:t>intervalu</a:t>
            </a:r>
            <a:r>
              <a:rPr lang="en-US" dirty="0" smtClean="0"/>
              <a:t> 150 – 500</a:t>
            </a:r>
            <a:r>
              <a:rPr lang="en-US" baseline="30000" dirty="0" smtClean="0"/>
              <a:t>o</a:t>
            </a:r>
            <a:r>
              <a:rPr lang="en-US" dirty="0" smtClean="0"/>
              <a:t>C:</a:t>
            </a: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Popunjavanje</a:t>
            </a:r>
            <a:r>
              <a:rPr lang="en-US" dirty="0" smtClean="0"/>
              <a:t> </a:t>
            </a:r>
            <a:r>
              <a:rPr lang="en-US" dirty="0" err="1" smtClean="0"/>
              <a:t>završnog</a:t>
            </a:r>
            <a:r>
              <a:rPr lang="en-US" dirty="0" smtClean="0"/>
              <a:t> </a:t>
            </a:r>
            <a:r>
              <a:rPr lang="en-US" dirty="0" err="1" smtClean="0"/>
              <a:t>kratera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Smanjenjem</a:t>
            </a:r>
            <a:r>
              <a:rPr lang="en-US" dirty="0" smtClean="0"/>
              <a:t> </a:t>
            </a:r>
            <a:r>
              <a:rPr lang="en-US" dirty="0" err="1" smtClean="0"/>
              <a:t>dužine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njihovog</a:t>
            </a:r>
            <a:r>
              <a:rPr lang="en-US" dirty="0" smtClean="0"/>
              <a:t> </a:t>
            </a:r>
            <a:r>
              <a:rPr lang="en-US" dirty="0" err="1" smtClean="0"/>
              <a:t>broja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optimizacijom</a:t>
            </a:r>
            <a:r>
              <a:rPr lang="en-US" dirty="0" smtClean="0"/>
              <a:t> </a:t>
            </a:r>
            <a:r>
              <a:rPr lang="en-US" dirty="0" err="1" smtClean="0"/>
              <a:t>redosleda</a:t>
            </a:r>
            <a:r>
              <a:rPr lang="en-US" dirty="0" smtClean="0"/>
              <a:t> </a:t>
            </a:r>
            <a:r>
              <a:rPr lang="en-US" dirty="0" err="1" smtClean="0"/>
              <a:t>izvođenja</a:t>
            </a:r>
            <a:endParaRPr lang="en-US" dirty="0" smtClean="0"/>
          </a:p>
          <a:p>
            <a:pPr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Odabirom</a:t>
            </a:r>
            <a:r>
              <a:rPr lang="en-US" dirty="0" smtClean="0"/>
              <a:t> </a:t>
            </a:r>
            <a:r>
              <a:rPr lang="en-US" dirty="0" err="1" smtClean="0"/>
              <a:t>pogodnog</a:t>
            </a:r>
            <a:r>
              <a:rPr lang="en-US" dirty="0" smtClean="0"/>
              <a:t> </a:t>
            </a:r>
            <a:r>
              <a:rPr lang="en-US" dirty="0" err="1" smtClean="0"/>
              <a:t>dodatnog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(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manje</a:t>
            </a:r>
            <a:r>
              <a:rPr lang="en-US" dirty="0" smtClean="0"/>
              <a:t> C </a:t>
            </a:r>
            <a:r>
              <a:rPr lang="en-US" dirty="0" err="1" smtClean="0"/>
              <a:t>i</a:t>
            </a:r>
            <a:r>
              <a:rPr lang="en-US" dirty="0" smtClean="0"/>
              <a:t> S,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Mn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5. 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sitnozrniji</a:t>
            </a:r>
            <a:r>
              <a:rPr lang="en-US" dirty="0" smtClean="0"/>
              <a:t> </a:t>
            </a:r>
            <a:r>
              <a:rPr lang="en-US" dirty="0" err="1" smtClean="0"/>
              <a:t>osn.mat.-sprečavanje</a:t>
            </a:r>
            <a:r>
              <a:rPr lang="en-US" dirty="0" smtClean="0"/>
              <a:t> VP u ZUT-u, </a:t>
            </a:r>
            <a:r>
              <a:rPr lang="en-US" dirty="0" err="1" smtClean="0"/>
              <a:t>zbog</a:t>
            </a:r>
            <a:r>
              <a:rPr lang="en-US" dirty="0" smtClean="0"/>
              <a:t> </a:t>
            </a:r>
            <a:r>
              <a:rPr lang="en-US" dirty="0" err="1" smtClean="0"/>
              <a:t>veće</a:t>
            </a:r>
            <a:r>
              <a:rPr lang="en-US" dirty="0" smtClean="0"/>
              <a:t> </a:t>
            </a:r>
            <a:r>
              <a:rPr lang="en-US" dirty="0" err="1" smtClean="0"/>
              <a:t>duktilnosti</a:t>
            </a:r>
            <a:endParaRPr lang="en-US" dirty="0" smtClean="0"/>
          </a:p>
          <a:p>
            <a:pPr marL="514350" indent="-514350">
              <a:buAutoNum type="arabicPeriod" startAt="6"/>
            </a:pPr>
            <a:r>
              <a:rPr lang="en-US" dirty="0" err="1" smtClean="0"/>
              <a:t>Dodavanje</a:t>
            </a:r>
            <a:r>
              <a:rPr lang="en-US" dirty="0" smtClean="0"/>
              <a:t> </a:t>
            </a:r>
            <a:r>
              <a:rPr lang="en-US" dirty="0" err="1" smtClean="0"/>
              <a:t>modifikatora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usitnjavanje</a:t>
            </a:r>
            <a:r>
              <a:rPr lang="en-US" dirty="0" smtClean="0"/>
              <a:t> </a:t>
            </a:r>
            <a:r>
              <a:rPr lang="en-US" dirty="0" err="1" smtClean="0"/>
              <a:t>strukture</a:t>
            </a:r>
            <a:r>
              <a:rPr lang="en-US" dirty="0" smtClean="0"/>
              <a:t> u </a:t>
            </a:r>
            <a:r>
              <a:rPr lang="en-US" dirty="0" err="1" smtClean="0"/>
              <a:t>vidu</a:t>
            </a:r>
            <a:r>
              <a:rPr lang="en-US" dirty="0" smtClean="0"/>
              <a:t> </a:t>
            </a:r>
            <a:r>
              <a:rPr lang="en-US" dirty="0" err="1" smtClean="0"/>
              <a:t>praška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oblogu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r>
              <a:rPr lang="en-US" dirty="0" smtClean="0"/>
              <a:t> (Ti)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6591" t="26298" r="75097" b="43750"/>
          <a:stretch>
            <a:fillRect/>
          </a:stretch>
        </p:blipFill>
        <p:spPr bwMode="auto">
          <a:xfrm rot="-120000">
            <a:off x="6282083" y="277145"/>
            <a:ext cx="2827410" cy="260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Hladne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hlađenju</a:t>
            </a:r>
            <a:r>
              <a:rPr lang="en-US" dirty="0" smtClean="0"/>
              <a:t> </a:t>
            </a:r>
            <a:r>
              <a:rPr lang="en-US" dirty="0" err="1" smtClean="0"/>
              <a:t>ispod</a:t>
            </a:r>
            <a:r>
              <a:rPr lang="en-US" dirty="0" smtClean="0"/>
              <a:t> 200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interkristalno</a:t>
            </a:r>
            <a:r>
              <a:rPr lang="en-US" dirty="0" smtClean="0"/>
              <a:t>, a </a:t>
            </a:r>
            <a:r>
              <a:rPr lang="en-US" dirty="0" err="1" smtClean="0"/>
              <a:t>propagiraju</a:t>
            </a:r>
            <a:r>
              <a:rPr lang="en-US" dirty="0" smtClean="0"/>
              <a:t> </a:t>
            </a:r>
            <a:r>
              <a:rPr lang="en-US" dirty="0" err="1" smtClean="0"/>
              <a:t>interkristalno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transkristalno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Zakaljivanja</a:t>
            </a:r>
            <a:r>
              <a:rPr lang="en-US" dirty="0" smtClean="0"/>
              <a:t> ZUT-a (</a:t>
            </a:r>
            <a:r>
              <a:rPr lang="en-US" dirty="0" err="1" smtClean="0"/>
              <a:t>zarobljavanje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povećanu</a:t>
            </a:r>
            <a:r>
              <a:rPr lang="en-US" dirty="0" smtClean="0"/>
              <a:t> </a:t>
            </a:r>
            <a:r>
              <a:rPr lang="en-US" dirty="0" err="1" smtClean="0"/>
              <a:t>krtost</a:t>
            </a:r>
            <a:r>
              <a:rPr lang="en-US" dirty="0" smtClean="0"/>
              <a:t> </a:t>
            </a:r>
            <a:r>
              <a:rPr lang="en-US" dirty="0" err="1" smtClean="0"/>
              <a:t>martenzita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2. </a:t>
            </a:r>
            <a:r>
              <a:rPr lang="en-US" dirty="0" err="1" smtClean="0"/>
              <a:t>Nakupljanje</a:t>
            </a:r>
            <a:r>
              <a:rPr lang="en-US" dirty="0" smtClean="0"/>
              <a:t> </a:t>
            </a:r>
            <a:r>
              <a:rPr lang="en-US" dirty="0" err="1" smtClean="0"/>
              <a:t>atomskog</a:t>
            </a:r>
            <a:r>
              <a:rPr lang="en-US" dirty="0" smtClean="0"/>
              <a:t> 2H u </a:t>
            </a:r>
            <a:r>
              <a:rPr lang="en-US" dirty="0" err="1" smtClean="0"/>
              <a:t>mikrošupljinama</a:t>
            </a:r>
            <a:r>
              <a:rPr lang="en-US" dirty="0" smtClean="0"/>
              <a:t> u ZUT-u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prelazak</a:t>
            </a:r>
            <a:r>
              <a:rPr lang="en-US" dirty="0" smtClean="0"/>
              <a:t> u </a:t>
            </a:r>
            <a:r>
              <a:rPr lang="en-US" dirty="0" err="1" smtClean="0"/>
              <a:t>molekularni</a:t>
            </a:r>
            <a:r>
              <a:rPr lang="en-US" dirty="0" smtClean="0"/>
              <a:t> </a:t>
            </a:r>
            <a:r>
              <a:rPr lang="en-US" dirty="0" err="1" smtClean="0"/>
              <a:t>oblik</a:t>
            </a:r>
            <a:r>
              <a:rPr lang="en-US" dirty="0" smtClean="0"/>
              <a:t>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r>
              <a:rPr lang="en-US" dirty="0" smtClean="0"/>
              <a:t> </a:t>
            </a:r>
            <a:r>
              <a:rPr lang="en-US" dirty="0" err="1" smtClean="0"/>
              <a:t>velike</a:t>
            </a:r>
            <a:r>
              <a:rPr lang="en-US" dirty="0" smtClean="0"/>
              <a:t> </a:t>
            </a:r>
            <a:r>
              <a:rPr lang="en-US" dirty="0" err="1" smtClean="0"/>
              <a:t>unutrašnje</a:t>
            </a:r>
            <a:r>
              <a:rPr lang="en-US" dirty="0" smtClean="0"/>
              <a:t> </a:t>
            </a:r>
            <a:r>
              <a:rPr lang="en-US" dirty="0" err="1" smtClean="0"/>
              <a:t>napone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3. </a:t>
            </a:r>
            <a:r>
              <a:rPr lang="en-US" dirty="0" err="1" smtClean="0"/>
              <a:t>Zaostali</a:t>
            </a:r>
            <a:r>
              <a:rPr lang="en-US" dirty="0" smtClean="0"/>
              <a:t> </a:t>
            </a:r>
            <a:r>
              <a:rPr lang="en-US" dirty="0" err="1" smtClean="0"/>
              <a:t>naponi</a:t>
            </a:r>
            <a:r>
              <a:rPr lang="en-US" dirty="0" smtClean="0"/>
              <a:t>: </a:t>
            </a:r>
            <a:r>
              <a:rPr lang="en-US" dirty="0" err="1" smtClean="0"/>
              <a:t>uzduž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deluje</a:t>
            </a:r>
            <a:r>
              <a:rPr lang="en-US" dirty="0" smtClean="0"/>
              <a:t> </a:t>
            </a:r>
            <a:r>
              <a:rPr lang="en-US" dirty="0" err="1" smtClean="0"/>
              <a:t>pritisni</a:t>
            </a:r>
            <a:r>
              <a:rPr lang="en-US" dirty="0" smtClean="0"/>
              <a:t> </a:t>
            </a:r>
            <a:r>
              <a:rPr lang="en-US" dirty="0" err="1" smtClean="0"/>
              <a:t>napon</a:t>
            </a:r>
            <a:r>
              <a:rPr lang="en-US" dirty="0" smtClean="0"/>
              <a:t>, a </a:t>
            </a:r>
            <a:r>
              <a:rPr lang="en-US" dirty="0" err="1" smtClean="0"/>
              <a:t>poprečno</a:t>
            </a:r>
            <a:r>
              <a:rPr lang="en-US" dirty="0" smtClean="0"/>
              <a:t> u odn.na </a:t>
            </a:r>
            <a:r>
              <a:rPr lang="en-US" dirty="0" err="1" smtClean="0"/>
              <a:t>šav</a:t>
            </a:r>
            <a:r>
              <a:rPr lang="en-US" dirty="0" smtClean="0"/>
              <a:t> </a:t>
            </a:r>
            <a:r>
              <a:rPr lang="en-US" dirty="0" err="1" smtClean="0"/>
              <a:t>smičući</a:t>
            </a:r>
            <a:r>
              <a:rPr lang="en-US" dirty="0" smtClean="0"/>
              <a:t>. </a:t>
            </a:r>
            <a:r>
              <a:rPr lang="en-US" dirty="0" err="1" smtClean="0"/>
              <a:t>Lom</a:t>
            </a:r>
            <a:r>
              <a:rPr lang="en-US" dirty="0" smtClean="0"/>
              <a:t> se </a:t>
            </a:r>
            <a:r>
              <a:rPr lang="en-US" dirty="0" err="1" smtClean="0"/>
              <a:t>javlja</a:t>
            </a:r>
            <a:r>
              <a:rPr lang="en-US" dirty="0" smtClean="0"/>
              <a:t> pod 45</a:t>
            </a:r>
            <a:r>
              <a:rPr lang="en-US" baseline="30000" dirty="0" smtClean="0"/>
              <a:t>o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sr-Latn-CS" dirty="0" smtClean="0"/>
              <a:t>Rešavanje problema hladnih prslina: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Upotreba bazičnih elektroda (sa smanjenim sadržajem vodonika)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Upotreba austenitnih elektroda 18% Cr – 8% Ni (vodonik se bolje rastvara u austenitu i ne difunduje u ZUT)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Predgrevanje (izbegava se zakaljivanje):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000" t="26000" r="45000" b="51065"/>
          <a:stretch>
            <a:fillRect/>
          </a:stretch>
        </p:blipFill>
        <p:spPr bwMode="auto">
          <a:xfrm rot="21438619">
            <a:off x="877467" y="4733717"/>
            <a:ext cx="3657600" cy="174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953000" y="5105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1 – bez predgrevanja</a:t>
            </a:r>
          </a:p>
          <a:p>
            <a:r>
              <a:rPr lang="sr-Latn-CS" b="1" dirty="0" smtClean="0"/>
              <a:t>2 – sa predgrevanjem na 200</a:t>
            </a:r>
            <a:r>
              <a:rPr lang="sr-Latn-CS" b="1" baseline="30000" dirty="0" smtClean="0"/>
              <a:t>o</a:t>
            </a:r>
            <a:r>
              <a:rPr lang="sr-Latn-CS" b="1" dirty="0" smtClean="0"/>
              <a:t>C</a:t>
            </a:r>
            <a:endParaRPr lang="sr-Latn-C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Probe zavarljivosti čelika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3962400"/>
          </a:xfrm>
        </p:spPr>
        <p:txBody>
          <a:bodyPr>
            <a:normAutofit fontScale="85000" lnSpcReduction="10000"/>
          </a:bodyPr>
          <a:lstStyle/>
          <a:p>
            <a:r>
              <a:rPr lang="sr-Latn-CS" dirty="0" smtClean="0"/>
              <a:t>Na vruće prsline: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Tekken proba (Y-proba)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Proba sa dvostranim ugaonim šavom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Proba u obliku T-nosača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IPT proba</a:t>
            </a:r>
          </a:p>
          <a:p>
            <a:pPr marL="514350" indent="-514350">
              <a:buNone/>
            </a:pPr>
            <a:r>
              <a:rPr lang="sr-Latn-CS" dirty="0" smtClean="0"/>
              <a:t>...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7640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hladne prsline: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Tekken proba </a:t>
            </a:r>
            <a:r>
              <a:rPr lang="sr-Latn-CS" sz="3200" dirty="0" smtClean="0"/>
              <a:t>(Y-proba)</a:t>
            </a:r>
            <a:endParaRPr kumimoji="0" lang="sr-Latn-C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CTS proba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Focke Wulf proba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Krommerell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proba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Kirov proba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Jominy proba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Kinzel proba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sr-Latn-CS" sz="3200" dirty="0" smtClean="0"/>
              <a:t>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867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dirty="0" smtClean="0"/>
              <a:t>*Rezultati različitih proba nisu u potpunosti uporedivi</a:t>
            </a:r>
            <a:endParaRPr lang="sr-Latn-C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Tekken proba-Y proba</a:t>
            </a:r>
            <a:br>
              <a:rPr lang="sr-Latn-CS" dirty="0" smtClean="0"/>
            </a:br>
            <a:r>
              <a:rPr lang="sr-Latn-CS" dirty="0" smtClean="0"/>
              <a:t>(vruće i hladne prsline)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5800" y="1676400"/>
            <a:ext cx="7848600" cy="4560332"/>
            <a:chOff x="1295400" y="1688068"/>
            <a:chExt cx="7848600" cy="45603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10625" t="31000" r="33750" b="18000"/>
            <a:stretch>
              <a:fillRect/>
            </a:stretch>
          </p:blipFill>
          <p:spPr bwMode="auto">
            <a:xfrm>
              <a:off x="1295400" y="2362200"/>
              <a:ext cx="67818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819400" y="3352800"/>
              <a:ext cx="14478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 smtClean="0"/>
                <a:t>Anker šavovi</a:t>
              </a:r>
              <a:endParaRPr lang="sr-Latn-C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5000" y="4953000"/>
              <a:ext cx="152400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sr-Latn-CS" b="1" dirty="0" smtClean="0"/>
                <a:t>Probni šav</a:t>
              </a:r>
              <a:endParaRPr lang="sr-Latn-C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6934200" y="38100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5400000" flipH="1" flipV="1">
              <a:off x="6248400" y="2895600"/>
              <a:ext cx="17526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943600" y="1688068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Vruće prsline</a:t>
              </a:r>
              <a:endParaRPr lang="sr-Latn-C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39000" y="4355068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CS" b="1" dirty="0" smtClean="0"/>
                <a:t>Hladne prsline</a:t>
              </a:r>
              <a:endParaRPr lang="sr-Latn-CS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239000" y="3962400"/>
              <a:ext cx="6858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Proba sa dvostranim ugaonim šavom (vruće prsline)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1371600"/>
          </a:xfrm>
        </p:spPr>
        <p:txBody>
          <a:bodyPr>
            <a:noAutofit/>
          </a:bodyPr>
          <a:lstStyle/>
          <a:p>
            <a:r>
              <a:rPr lang="sr-Latn-CS" sz="2200" b="1" dirty="0" smtClean="0"/>
              <a:t>Šavovi 1</a:t>
            </a:r>
            <a:r>
              <a:rPr lang="en-US" sz="2200" b="1" dirty="0" smtClean="0"/>
              <a:t> (</a:t>
            </a:r>
            <a:r>
              <a:rPr lang="en-US" sz="2200" b="1" dirty="0" err="1" smtClean="0"/>
              <a:t>anker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šav</a:t>
            </a:r>
            <a:r>
              <a:rPr lang="en-US" sz="2200" b="1" dirty="0" smtClean="0"/>
              <a:t>)</a:t>
            </a:r>
            <a:r>
              <a:rPr lang="sr-Latn-CS" sz="2200" b="1" dirty="0" smtClean="0"/>
              <a:t> i 2 se izvode najvećom strujom koju propisuje proizvođač elektrode.</a:t>
            </a:r>
          </a:p>
          <a:p>
            <a:r>
              <a:rPr lang="sr-Latn-CS" sz="2200" b="1" dirty="0" smtClean="0"/>
              <a:t>Šav 2 se izvodi “u koritu”, u suprotnom smeru u odnosu na šav 1, najduže 5 s nakon šava 1.</a:t>
            </a:r>
          </a:p>
          <a:p>
            <a:r>
              <a:rPr lang="sr-Latn-CS" sz="2200" b="1" dirty="0" smtClean="0"/>
              <a:t>Vrši se vizuelna kontrola šavova, brusi se šav 1, a šav 2 se lomi i pregleda.</a:t>
            </a:r>
            <a:endParaRPr lang="en-US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625" t="31000" r="17500" b="13000"/>
          <a:stretch>
            <a:fillRect/>
          </a:stretch>
        </p:blipFill>
        <p:spPr bwMode="auto">
          <a:xfrm>
            <a:off x="1371600" y="3276600"/>
            <a:ext cx="6934200" cy="36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CTS proba (hladne prsline)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05800" cy="1219200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Prvo se limovi vežu zavrtnjem, 1 </a:t>
            </a:r>
            <a:r>
              <a:rPr lang="en-US" sz="2800" dirty="0" smtClean="0"/>
              <a:t>-</a:t>
            </a:r>
            <a:r>
              <a:rPr lang="sr-Latn-CS" sz="2800" dirty="0" smtClean="0"/>
              <a:t> </a:t>
            </a:r>
            <a:r>
              <a:rPr lang="sr-Latn-CS" sz="2800" dirty="0" smtClean="0"/>
              <a:t>anker šavovi, 2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3</a:t>
            </a:r>
            <a:r>
              <a:rPr lang="sr-Latn-CS" sz="2800" dirty="0" smtClean="0"/>
              <a:t> </a:t>
            </a:r>
            <a:r>
              <a:rPr lang="en-US" sz="2800" dirty="0" smtClean="0"/>
              <a:t>-</a:t>
            </a:r>
            <a:r>
              <a:rPr lang="sr-Latn-CS" sz="2800" dirty="0" smtClean="0"/>
              <a:t> </a:t>
            </a:r>
            <a:r>
              <a:rPr lang="sr-Latn-CS" sz="2800" dirty="0" smtClean="0"/>
              <a:t>probni šavovi.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1875" t="23000" r="30574" b="38000"/>
          <a:stretch>
            <a:fillRect/>
          </a:stretch>
        </p:blipFill>
        <p:spPr bwMode="auto">
          <a:xfrm>
            <a:off x="5486400" y="3622040"/>
            <a:ext cx="3657600" cy="323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2743200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1638" indent="-346075">
              <a:buFont typeface="Arial" pitchFamily="34" charset="0"/>
              <a:buChar char="•"/>
            </a:pPr>
            <a:r>
              <a:rPr lang="sr-Latn-CS" sz="2800" dirty="0" smtClean="0"/>
              <a:t>Šavovi 2</a:t>
            </a:r>
            <a:r>
              <a:rPr lang="en-US" sz="2800" dirty="0" smtClean="0"/>
              <a:t>,3</a:t>
            </a:r>
            <a:r>
              <a:rPr lang="sr-Latn-CS" sz="2800" dirty="0" smtClean="0"/>
              <a:t> se izvode u koritu, na ohlađenom uzorku, sa elektrodom </a:t>
            </a:r>
            <a:r>
              <a:rPr lang="sr-Latn-CS" sz="2800" dirty="0" smtClean="0">
                <a:sym typeface="Symbol"/>
              </a:rPr>
              <a:t>4 mm i sa 5</a:t>
            </a:r>
            <a:r>
              <a:rPr lang="en-US" sz="2800" dirty="0" smtClean="0">
                <a:sym typeface="Symbol"/>
              </a:rPr>
              <a:t> m</a:t>
            </a:r>
            <a:r>
              <a:rPr lang="sr-Latn-CS" sz="2800" dirty="0" smtClean="0">
                <a:sym typeface="Symbol"/>
              </a:rPr>
              <a:t>m elektrode po cm šava.</a:t>
            </a:r>
          </a:p>
          <a:p>
            <a:pPr marL="401638" indent="-346075">
              <a:buFont typeface="Arial" pitchFamily="34" charset="0"/>
              <a:buChar char="•"/>
            </a:pPr>
            <a:r>
              <a:rPr lang="sr-Latn-CS" sz="2800" dirty="0" smtClean="0">
                <a:sym typeface="Symbol"/>
              </a:rPr>
              <a:t>24 h nakon toga se uzorak preseca i vade se tri uzorka.</a:t>
            </a:r>
          </a:p>
          <a:p>
            <a:pPr marL="401638" indent="-346075">
              <a:buFont typeface="Arial" pitchFamily="34" charset="0"/>
              <a:buChar char="•"/>
            </a:pPr>
            <a:r>
              <a:rPr lang="sr-Latn-CS" sz="2800" dirty="0" smtClean="0">
                <a:sym typeface="Symbol"/>
              </a:rPr>
              <a:t>Ako se pronađe i jedna prslina, proba je negatvna.</a:t>
            </a:r>
            <a:endParaRPr lang="en-US" sz="2800" dirty="0" smtClean="0"/>
          </a:p>
        </p:txBody>
      </p:sp>
      <p:sp>
        <p:nvSpPr>
          <p:cNvPr id="6" name="Flowchart: Process 5"/>
          <p:cNvSpPr/>
          <p:nvPr/>
        </p:nvSpPr>
        <p:spPr>
          <a:xfrm>
            <a:off x="6858000" y="5181600"/>
            <a:ext cx="381000" cy="457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10800000" flipH="1">
            <a:off x="6858000" y="5334000"/>
            <a:ext cx="381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H="1">
            <a:off x="6858001" y="5486400"/>
            <a:ext cx="381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Process 9"/>
          <p:cNvSpPr/>
          <p:nvPr/>
        </p:nvSpPr>
        <p:spPr>
          <a:xfrm>
            <a:off x="8001000" y="5181600"/>
            <a:ext cx="381000" cy="4572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 flipH="1">
            <a:off x="8001000" y="5334000"/>
            <a:ext cx="381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H="1">
            <a:off x="8001001" y="5486400"/>
            <a:ext cx="381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Kirov </a:t>
            </a:r>
            <a:r>
              <a:rPr lang="en-US" dirty="0" err="1" smtClean="0"/>
              <a:t>proba</a:t>
            </a:r>
            <a:r>
              <a:rPr lang="en-US" dirty="0" smtClean="0"/>
              <a:t> </a:t>
            </a:r>
            <a:r>
              <a:rPr lang="sr-Latn-CS" dirty="0" smtClean="0"/>
              <a:t>(hladne prsline)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3434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Vrši</a:t>
            </a:r>
            <a:r>
              <a:rPr lang="en-US" dirty="0" smtClean="0"/>
              <a:t> se </a:t>
            </a:r>
            <a:r>
              <a:rPr lang="en-US" dirty="0" err="1" smtClean="0"/>
              <a:t>navarivanje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istovremenim</a:t>
            </a:r>
            <a:r>
              <a:rPr lang="en-US" dirty="0" smtClean="0"/>
              <a:t> </a:t>
            </a:r>
            <a:r>
              <a:rPr lang="en-US" dirty="0" err="1" smtClean="0"/>
              <a:t>hlađenjem</a:t>
            </a:r>
            <a:r>
              <a:rPr lang="en-US" dirty="0" smtClean="0"/>
              <a:t> </a:t>
            </a:r>
            <a:r>
              <a:rPr lang="en-US" dirty="0" err="1" smtClean="0"/>
              <a:t>vodom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donje</a:t>
            </a:r>
            <a:r>
              <a:rPr lang="en-US" dirty="0" smtClean="0"/>
              <a:t> </a:t>
            </a:r>
            <a:r>
              <a:rPr lang="en-US" dirty="0" err="1" smtClean="0"/>
              <a:t>strane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Po </a:t>
            </a:r>
            <a:r>
              <a:rPr lang="en-US" dirty="0" err="1" smtClean="0"/>
              <a:t>kratkim</a:t>
            </a:r>
            <a:r>
              <a:rPr lang="en-US" dirty="0" smtClean="0"/>
              <a:t> </a:t>
            </a:r>
            <a:r>
              <a:rPr lang="en-US" dirty="0" err="1" smtClean="0"/>
              <a:t>isprekidanim</a:t>
            </a:r>
            <a:r>
              <a:rPr lang="en-US" dirty="0" smtClean="0"/>
              <a:t> </a:t>
            </a:r>
            <a:r>
              <a:rPr lang="en-US" dirty="0" err="1" smtClean="0"/>
              <a:t>linijama</a:t>
            </a:r>
            <a:r>
              <a:rPr lang="en-US" dirty="0" smtClean="0"/>
              <a:t> se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zasecanje</a:t>
            </a:r>
            <a:r>
              <a:rPr lang="en-US" dirty="0" smtClean="0"/>
              <a:t> </a:t>
            </a:r>
            <a:r>
              <a:rPr lang="en-US" dirty="0" err="1" smtClean="0"/>
              <a:t>testerom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prelama</a:t>
            </a:r>
            <a:r>
              <a:rPr lang="en-US" dirty="0" smtClean="0"/>
              <a:t> se </a:t>
            </a:r>
            <a:r>
              <a:rPr lang="en-US" dirty="0" err="1" smtClean="0"/>
              <a:t>uzorak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hladnih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, </a:t>
            </a:r>
            <a:r>
              <a:rPr lang="en-US" dirty="0" err="1" smtClean="0"/>
              <a:t>proba</a:t>
            </a:r>
            <a:r>
              <a:rPr lang="en-US" dirty="0" smtClean="0"/>
              <a:t> je </a:t>
            </a:r>
            <a:r>
              <a:rPr lang="en-US" dirty="0" err="1" smtClean="0"/>
              <a:t>pozitivna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53294" t="46875" r="20352" b="16667"/>
          <a:stretch>
            <a:fillRect/>
          </a:stretch>
        </p:blipFill>
        <p:spPr bwMode="auto">
          <a:xfrm>
            <a:off x="4419600" y="1828800"/>
            <a:ext cx="4724400" cy="367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Krommerell</a:t>
            </a:r>
            <a:r>
              <a:rPr lang="en-US" dirty="0" smtClean="0"/>
              <a:t> </a:t>
            </a:r>
            <a:r>
              <a:rPr lang="en-US" dirty="0" err="1" smtClean="0"/>
              <a:t>proba</a:t>
            </a:r>
            <a:r>
              <a:rPr lang="en-US" dirty="0" smtClean="0"/>
              <a:t> </a:t>
            </a:r>
            <a:r>
              <a:rPr lang="sr-Latn-CS" dirty="0" smtClean="0"/>
              <a:t>(hladne prsline)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Zavarivanje</a:t>
            </a:r>
            <a:r>
              <a:rPr lang="en-US" dirty="0" smtClean="0"/>
              <a:t> se </a:t>
            </a:r>
            <a:r>
              <a:rPr lang="en-US" dirty="0" err="1" smtClean="0"/>
              <a:t>izvodi</a:t>
            </a:r>
            <a:r>
              <a:rPr lang="en-US" dirty="0" smtClean="0"/>
              <a:t> </a:t>
            </a:r>
            <a:r>
              <a:rPr lang="en-US" dirty="0" err="1" smtClean="0"/>
              <a:t>elektrodom</a:t>
            </a:r>
            <a:r>
              <a:rPr lang="en-US" dirty="0" smtClean="0"/>
              <a:t> </a:t>
            </a:r>
            <a:r>
              <a:rPr lang="en-US" dirty="0" err="1" smtClean="0"/>
              <a:t>prečnika</a:t>
            </a:r>
            <a:r>
              <a:rPr lang="en-US" dirty="0" smtClean="0"/>
              <a:t> d</a:t>
            </a:r>
            <a:r>
              <a:rPr lang="en-US" baseline="-25000" dirty="0" smtClean="0"/>
              <a:t>e</a:t>
            </a:r>
            <a:r>
              <a:rPr lang="en-US" dirty="0" smtClean="0"/>
              <a:t>=4 mm</a:t>
            </a:r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savijanju</a:t>
            </a:r>
            <a:r>
              <a:rPr lang="en-US" dirty="0" smtClean="0"/>
              <a:t>, </a:t>
            </a:r>
            <a:r>
              <a:rPr lang="en-US" dirty="0" err="1" smtClean="0"/>
              <a:t>beleži</a:t>
            </a:r>
            <a:r>
              <a:rPr lang="en-US" dirty="0" smtClean="0"/>
              <a:t> se </a:t>
            </a:r>
            <a:r>
              <a:rPr lang="en-US" dirty="0" err="1" smtClean="0"/>
              <a:t>ugao</a:t>
            </a:r>
            <a:r>
              <a:rPr lang="en-US" dirty="0" smtClean="0"/>
              <a:t> do </a:t>
            </a:r>
            <a:r>
              <a:rPr lang="en-US" dirty="0" err="1" smtClean="0"/>
              <a:t>prve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r>
              <a:rPr lang="en-US" dirty="0" smtClean="0"/>
              <a:t>, </a:t>
            </a:r>
            <a:r>
              <a:rPr lang="el-GR" dirty="0" smtClean="0"/>
              <a:t>α</a:t>
            </a:r>
            <a:endParaRPr lang="en-US" dirty="0" smtClean="0"/>
          </a:p>
          <a:p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zadovoljen</a:t>
            </a:r>
            <a:r>
              <a:rPr lang="en-US" dirty="0" smtClean="0"/>
              <a:t> </a:t>
            </a:r>
            <a:r>
              <a:rPr lang="en-US" dirty="0" err="1" smtClean="0"/>
              <a:t>izraz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el-GR" dirty="0" smtClean="0"/>
              <a:t>α≥</a:t>
            </a:r>
            <a:r>
              <a:rPr lang="en-US" dirty="0" smtClean="0"/>
              <a:t>1500/d</a:t>
            </a:r>
          </a:p>
          <a:p>
            <a:pPr>
              <a:buNone/>
            </a:pPr>
            <a:r>
              <a:rPr lang="en-US" dirty="0" err="1" smtClean="0"/>
              <a:t>proba</a:t>
            </a:r>
            <a:r>
              <a:rPr lang="en-US" dirty="0" smtClean="0"/>
              <a:t> je </a:t>
            </a:r>
            <a:r>
              <a:rPr lang="en-US" dirty="0" err="1" smtClean="0"/>
              <a:t>zadovoljena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52709" t="12500" r="22108" b="48958"/>
          <a:stretch>
            <a:fillRect/>
          </a:stretch>
        </p:blipFill>
        <p:spPr bwMode="auto">
          <a:xfrm>
            <a:off x="4905632" y="3200400"/>
            <a:ext cx="416216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Focke-Wulf</a:t>
            </a:r>
            <a:r>
              <a:rPr lang="en-US" dirty="0" smtClean="0"/>
              <a:t> </a:t>
            </a:r>
            <a:r>
              <a:rPr lang="en-US" dirty="0" err="1" smtClean="0"/>
              <a:t>proba</a:t>
            </a:r>
            <a:r>
              <a:rPr lang="en-US" dirty="0" smtClean="0"/>
              <a:t> </a:t>
            </a:r>
            <a:r>
              <a:rPr lang="sr-Latn-CS" dirty="0" smtClean="0"/>
              <a:t>(hladne prsline)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876800"/>
          </a:xfrm>
        </p:spPr>
        <p:txBody>
          <a:bodyPr/>
          <a:lstStyle/>
          <a:p>
            <a:r>
              <a:rPr lang="en-US" dirty="0" err="1" smtClean="0"/>
              <a:t>Oksiacetilenskim</a:t>
            </a:r>
            <a:r>
              <a:rPr lang="en-US" dirty="0" smtClean="0"/>
              <a:t> </a:t>
            </a:r>
            <a:r>
              <a:rPr lang="en-US" dirty="0" err="1" smtClean="0"/>
              <a:t>plamenom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TIG </a:t>
            </a:r>
            <a:r>
              <a:rPr lang="en-US" dirty="0" err="1" smtClean="0"/>
              <a:t>postupkom</a:t>
            </a:r>
            <a:r>
              <a:rPr lang="en-US" dirty="0" smtClean="0"/>
              <a:t>, </a:t>
            </a:r>
            <a:r>
              <a:rPr lang="en-US" dirty="0" err="1" smtClean="0"/>
              <a:t>vrši</a:t>
            </a:r>
            <a:r>
              <a:rPr lang="en-US" dirty="0" smtClean="0"/>
              <a:t> se </a:t>
            </a:r>
            <a:r>
              <a:rPr lang="en-US" dirty="0" err="1" smtClean="0"/>
              <a:t>pretapanje</a:t>
            </a:r>
            <a:r>
              <a:rPr lang="en-US" dirty="0" smtClean="0"/>
              <a:t> </a:t>
            </a:r>
            <a:r>
              <a:rPr lang="en-US" dirty="0" err="1" smtClean="0"/>
              <a:t>osnovnog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šemi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hladnih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, </a:t>
            </a:r>
            <a:r>
              <a:rPr lang="en-US" dirty="0" err="1" smtClean="0"/>
              <a:t>proba</a:t>
            </a:r>
            <a:r>
              <a:rPr lang="en-US" dirty="0" smtClean="0"/>
              <a:t> se </a:t>
            </a:r>
            <a:r>
              <a:rPr lang="en-US" dirty="0" err="1" smtClean="0"/>
              <a:t>ocenjuje</a:t>
            </a:r>
            <a:r>
              <a:rPr lang="en-US" dirty="0" smtClean="0"/>
              <a:t> </a:t>
            </a:r>
            <a:r>
              <a:rPr lang="en-US" dirty="0" err="1" smtClean="0"/>
              <a:t>pozitivno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4012" t="10417" r="54905" b="54166"/>
          <a:stretch>
            <a:fillRect/>
          </a:stretch>
        </p:blipFill>
        <p:spPr bwMode="auto">
          <a:xfrm>
            <a:off x="4419600" y="1828800"/>
            <a:ext cx="4724400" cy="446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Nastavne</a:t>
            </a:r>
            <a:r>
              <a:rPr lang="en-US" dirty="0" smtClean="0"/>
              <a:t> </a:t>
            </a:r>
            <a:r>
              <a:rPr lang="en-US" dirty="0" err="1" smtClean="0"/>
              <a:t>jedinice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Probe </a:t>
            </a:r>
            <a:r>
              <a:rPr lang="en-US" dirty="0" err="1" smtClean="0"/>
              <a:t>zavarljivosti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ugljeničnih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niskolegiranih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zakaljivih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nerđajućih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livenog</a:t>
            </a:r>
            <a:r>
              <a:rPr lang="en-US" dirty="0" smtClean="0"/>
              <a:t> </a:t>
            </a:r>
            <a:r>
              <a:rPr lang="en-US" dirty="0" err="1" smtClean="0"/>
              <a:t>gvožđa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r>
              <a:rPr lang="en-US" dirty="0" smtClean="0"/>
              <a:t> </a:t>
            </a:r>
            <a:r>
              <a:rPr lang="en-US" dirty="0" err="1" smtClean="0"/>
              <a:t>bakra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r>
              <a:rPr lang="en-US" dirty="0" smtClean="0"/>
              <a:t> </a:t>
            </a:r>
            <a:r>
              <a:rPr lang="en-US" dirty="0" err="1" smtClean="0"/>
              <a:t>aluminijuma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magnezijuma</a:t>
            </a:r>
            <a:r>
              <a:rPr lang="en-US" dirty="0" smtClean="0"/>
              <a:t>, </a:t>
            </a:r>
            <a:r>
              <a:rPr lang="en-US" dirty="0" err="1" smtClean="0"/>
              <a:t>titana</a:t>
            </a:r>
            <a:r>
              <a:rPr lang="en-US" dirty="0" smtClean="0"/>
              <a:t>, </a:t>
            </a:r>
            <a:r>
              <a:rPr lang="en-US" dirty="0" err="1" smtClean="0"/>
              <a:t>nikla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njihovih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*</a:t>
            </a:r>
            <a:r>
              <a:rPr lang="sr-Latn-CS" b="1" dirty="0" smtClean="0"/>
              <a:t>Ispitivanje zavarenih spojeva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razaranjem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763963"/>
          </a:xfrm>
        </p:spPr>
        <p:txBody>
          <a:bodyPr/>
          <a:lstStyle/>
          <a:p>
            <a:r>
              <a:rPr lang="sr-Latn-CS" dirty="0" smtClean="0"/>
              <a:t>Ispitivanje zavarenih spojeva se vrši u pogledu: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Ispitivanja mehaničkih osobina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Latn-CS" dirty="0" smtClean="0"/>
              <a:t>spitivanj</a:t>
            </a:r>
            <a:r>
              <a:rPr lang="en-US" dirty="0" smtClean="0"/>
              <a:t>e</a:t>
            </a:r>
            <a:endParaRPr lang="sr-Latn-CS" dirty="0"/>
          </a:p>
        </p:txBody>
      </p:sp>
      <p:sp>
        <p:nvSpPr>
          <p:cNvPr id="4" name="Right Arrow 3"/>
          <p:cNvSpPr/>
          <p:nvPr/>
        </p:nvSpPr>
        <p:spPr>
          <a:xfrm>
            <a:off x="4038600" y="4267200"/>
            <a:ext cx="1600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43600" y="4114800"/>
            <a:ext cx="2819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Bez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defekata</a:t>
            </a:r>
            <a:r>
              <a:rPr lang="en-US" sz="2000" b="1" i="1" dirty="0" smtClean="0"/>
              <a:t> (</a:t>
            </a:r>
            <a:r>
              <a:rPr lang="en-US" sz="2000" b="1" i="1" dirty="0" err="1" smtClean="0"/>
              <a:t>grešaka</a:t>
            </a:r>
            <a:r>
              <a:rPr lang="en-US" sz="2000" b="1" i="1" dirty="0" smtClean="0"/>
              <a:t>):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dirty="0" err="1" smtClean="0"/>
              <a:t>Prelivanje</a:t>
            </a:r>
            <a:endParaRPr lang="en-US" sz="20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i="1" dirty="0" err="1" smtClean="0"/>
              <a:t>Utonulost</a:t>
            </a:r>
            <a:endParaRPr lang="en-US" sz="20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i="1" dirty="0" err="1" smtClean="0"/>
              <a:t>Preveliko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uzvišenje</a:t>
            </a:r>
            <a:endParaRPr lang="en-US" sz="2000" b="1" i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i="1" dirty="0" err="1" smtClean="0"/>
              <a:t>Prokaplina</a:t>
            </a:r>
            <a:r>
              <a:rPr lang="en-US" sz="2000" b="1" i="1" dirty="0" smtClean="0"/>
              <a:t>…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mehaničkih</a:t>
            </a:r>
            <a:r>
              <a:rPr lang="en-US" dirty="0" smtClean="0"/>
              <a:t> </a:t>
            </a:r>
            <a:r>
              <a:rPr lang="en-US" dirty="0" err="1" smtClean="0"/>
              <a:t>osobina</a:t>
            </a: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Ispituju</a:t>
            </a:r>
            <a:r>
              <a:rPr lang="en-US" dirty="0" smtClean="0"/>
              <a:t> se: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Zatezne</a:t>
            </a:r>
            <a:r>
              <a:rPr lang="en-US" dirty="0" smtClean="0"/>
              <a:t> </a:t>
            </a:r>
            <a:r>
              <a:rPr lang="en-US" dirty="0" err="1" smtClean="0"/>
              <a:t>karakteristike</a:t>
            </a:r>
            <a:r>
              <a:rPr lang="en-US" dirty="0" smtClean="0"/>
              <a:t> (</a:t>
            </a:r>
            <a:r>
              <a:rPr lang="en-US" dirty="0" err="1" smtClean="0"/>
              <a:t>Rm</a:t>
            </a:r>
            <a:r>
              <a:rPr lang="en-US" dirty="0" smtClean="0"/>
              <a:t>, </a:t>
            </a:r>
            <a:r>
              <a:rPr lang="en-US" dirty="0" err="1" smtClean="0"/>
              <a:t>Rp</a:t>
            </a:r>
            <a:r>
              <a:rPr lang="en-US" dirty="0" smtClean="0"/>
              <a:t>)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Energija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Savijanje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Tvrdoća</a:t>
            </a:r>
            <a:endParaRPr lang="en-US" dirty="0" smtClean="0"/>
          </a:p>
          <a:p>
            <a:pPr marL="514350" indent="-514350">
              <a:buAutoNum type="arabicPeriod"/>
            </a:pP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6629400" y="2819400"/>
            <a:ext cx="381000" cy="1143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0400" y="1752600"/>
            <a:ext cx="1981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Daje</a:t>
            </a:r>
            <a:r>
              <a:rPr lang="en-US" sz="2000" b="1" i="1" dirty="0" smtClean="0"/>
              <a:t> se </a:t>
            </a:r>
            <a:r>
              <a:rPr lang="en-US" sz="2000" b="1" i="1" dirty="0" err="1" smtClean="0"/>
              <a:t>najmanja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dozvoljena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vrednost</a:t>
            </a:r>
            <a:r>
              <a:rPr lang="en-US" sz="2000" b="1" i="1" dirty="0" smtClean="0"/>
              <a:t> (u </a:t>
            </a:r>
            <a:r>
              <a:rPr lang="en-US" sz="2000" b="1" i="1" dirty="0" err="1" smtClean="0"/>
              <a:t>odnosu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osnovni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materijal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470529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Daje</a:t>
            </a:r>
            <a:r>
              <a:rPr lang="en-US" sz="2000" b="1" i="1" dirty="0" smtClean="0"/>
              <a:t> se </a:t>
            </a:r>
            <a:r>
              <a:rPr lang="en-US" sz="2000" b="1" i="1" dirty="0" err="1" smtClean="0"/>
              <a:t>najveća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dozvoljena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vrednost</a:t>
            </a:r>
            <a:endParaRPr lang="en-US" sz="2000" b="1" i="1" dirty="0"/>
          </a:p>
        </p:txBody>
      </p:sp>
      <p:sp>
        <p:nvSpPr>
          <p:cNvPr id="9" name="Right Arrow 8"/>
          <p:cNvSpPr/>
          <p:nvPr/>
        </p:nvSpPr>
        <p:spPr>
          <a:xfrm>
            <a:off x="2667000" y="41910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67000" y="4800600"/>
            <a:ext cx="1600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43400" y="403860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/>
              <a:t>Bez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prslina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pri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savijanju</a:t>
            </a:r>
            <a:r>
              <a:rPr lang="en-US" sz="2000" b="1" i="1" dirty="0" smtClean="0"/>
              <a:t> do 180 </a:t>
            </a:r>
            <a:r>
              <a:rPr lang="en-US" sz="2000" b="1" i="1" baseline="30000" dirty="0" smtClean="0"/>
              <a:t>o</a:t>
            </a:r>
            <a:r>
              <a:rPr lang="en-US" sz="2000" b="1" i="1" dirty="0" smtClean="0"/>
              <a:t> (</a:t>
            </a:r>
            <a:r>
              <a:rPr lang="en-US" sz="2000" b="1" i="1" dirty="0" err="1" smtClean="0"/>
              <a:t>čelici</a:t>
            </a:r>
            <a:r>
              <a:rPr lang="en-US" sz="2000" b="1" i="1" dirty="0" smtClean="0"/>
              <a:t>)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Uzorkovanje</a:t>
            </a:r>
            <a:r>
              <a:rPr lang="en-US" dirty="0" smtClean="0"/>
              <a:t> – primer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brodski</a:t>
            </a:r>
            <a:r>
              <a:rPr lang="en-US" dirty="0" smtClean="0"/>
              <a:t> </a:t>
            </a:r>
            <a:r>
              <a:rPr lang="en-US" dirty="0" err="1" smtClean="0"/>
              <a:t>čelik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6267" t="19792" r="12152" b="17708"/>
          <a:stretch>
            <a:fillRect/>
          </a:stretch>
        </p:blipFill>
        <p:spPr bwMode="auto">
          <a:xfrm>
            <a:off x="609600" y="1676400"/>
            <a:ext cx="5410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 rot="5400000">
            <a:off x="-1409700" y="4076700"/>
            <a:ext cx="3886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429000"/>
            <a:ext cx="492443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1000 mm</a:t>
            </a:r>
            <a:endParaRPr lang="en-US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85006" y="6172200"/>
            <a:ext cx="25915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2411343" y="5818257"/>
            <a:ext cx="492443" cy="120032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 smtClean="0"/>
              <a:t>400 mm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1219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50 mm </a:t>
            </a:r>
            <a:r>
              <a:rPr lang="en-US" sz="2000" b="1" dirty="0" err="1" smtClean="0"/>
              <a:t>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krajeva</a:t>
            </a:r>
            <a:r>
              <a:rPr lang="en-US" sz="2000" b="1" dirty="0" smtClean="0"/>
              <a:t> se </a:t>
            </a:r>
            <a:r>
              <a:rPr lang="en-US" sz="2000" b="1" dirty="0" err="1" smtClean="0"/>
              <a:t>odbacuje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0" y="2819400"/>
            <a:ext cx="307777" cy="2114729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r>
              <a:rPr lang="en-US" sz="2000" b="1" dirty="0" err="1" smtClean="0"/>
              <a:t>Smer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zavarivanja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1600200"/>
            <a:ext cx="5562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1 </a:t>
            </a:r>
            <a:r>
              <a:rPr lang="en-US" b="1" dirty="0" err="1" smtClean="0"/>
              <a:t>uzorak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makro</a:t>
            </a:r>
            <a:r>
              <a:rPr lang="en-US" b="1" dirty="0" smtClean="0"/>
              <a:t> </a:t>
            </a:r>
            <a:r>
              <a:rPr lang="en-US" b="1" dirty="0" err="1" smtClean="0"/>
              <a:t>ispitivanje</a:t>
            </a:r>
            <a:endParaRPr lang="en-US" b="1" dirty="0" smtClean="0"/>
          </a:p>
          <a:p>
            <a:r>
              <a:rPr lang="en-US" b="1" dirty="0" smtClean="0"/>
              <a:t>1 </a:t>
            </a:r>
            <a:r>
              <a:rPr lang="en-US" b="1" dirty="0" err="1" smtClean="0"/>
              <a:t>uzorak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zatezanje</a:t>
            </a:r>
            <a:endParaRPr lang="en-US" b="1" dirty="0" smtClean="0"/>
          </a:p>
          <a:p>
            <a:r>
              <a:rPr lang="en-US" b="1" dirty="0" smtClean="0"/>
              <a:t>2 </a:t>
            </a:r>
            <a:r>
              <a:rPr lang="en-US" b="1" dirty="0" err="1" smtClean="0"/>
              <a:t>uzorka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savijanje</a:t>
            </a:r>
            <a:r>
              <a:rPr lang="en-US" b="1" dirty="0" smtClean="0"/>
              <a:t> (1 </a:t>
            </a:r>
            <a:r>
              <a:rPr lang="en-US" b="1" dirty="0" err="1" smtClean="0"/>
              <a:t>preko</a:t>
            </a:r>
            <a:r>
              <a:rPr lang="en-US" b="1" dirty="0" smtClean="0"/>
              <a:t> </a:t>
            </a:r>
            <a:r>
              <a:rPr lang="en-US" b="1" dirty="0" err="1" smtClean="0"/>
              <a:t>korena</a:t>
            </a:r>
            <a:r>
              <a:rPr lang="en-US" b="1" dirty="0" smtClean="0"/>
              <a:t>, 1 </a:t>
            </a:r>
            <a:r>
              <a:rPr lang="en-US" b="1" dirty="0" err="1" smtClean="0"/>
              <a:t>preko</a:t>
            </a:r>
            <a:r>
              <a:rPr lang="en-US" b="1" dirty="0" smtClean="0"/>
              <a:t> </a:t>
            </a:r>
            <a:r>
              <a:rPr lang="en-US" b="1" dirty="0" err="1" smtClean="0"/>
              <a:t>lica</a:t>
            </a:r>
            <a:r>
              <a:rPr lang="en-US" b="1" dirty="0" smtClean="0"/>
              <a:t> </a:t>
            </a:r>
            <a:r>
              <a:rPr lang="en-US" b="1" dirty="0" err="1" smtClean="0"/>
              <a:t>šava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5410200"/>
            <a:ext cx="5562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 </a:t>
            </a:r>
            <a:r>
              <a:rPr lang="en-US" b="1" dirty="0" err="1" smtClean="0"/>
              <a:t>uzorak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makro</a:t>
            </a:r>
            <a:r>
              <a:rPr lang="en-US" b="1" dirty="0" smtClean="0"/>
              <a:t> </a:t>
            </a:r>
            <a:r>
              <a:rPr lang="en-US" b="1" dirty="0" err="1" smtClean="0"/>
              <a:t>ispitivanje</a:t>
            </a:r>
            <a:endParaRPr lang="en-US" b="1" dirty="0" smtClean="0"/>
          </a:p>
          <a:p>
            <a:r>
              <a:rPr lang="en-US" b="1" dirty="0" smtClean="0"/>
              <a:t>1 </a:t>
            </a:r>
            <a:r>
              <a:rPr lang="en-US" b="1" dirty="0" err="1" smtClean="0"/>
              <a:t>uzorak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ispitivanje</a:t>
            </a:r>
            <a:r>
              <a:rPr lang="en-US" b="1" dirty="0" smtClean="0"/>
              <a:t> </a:t>
            </a:r>
            <a:r>
              <a:rPr lang="en-US" b="1" dirty="0" err="1" smtClean="0"/>
              <a:t>tvrdoće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81400" y="2819400"/>
            <a:ext cx="5562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9 </a:t>
            </a:r>
            <a:r>
              <a:rPr lang="en-US" b="1" dirty="0" err="1" smtClean="0"/>
              <a:t>uzoraka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ispitivanje</a:t>
            </a:r>
            <a:r>
              <a:rPr lang="en-US" b="1" dirty="0" smtClean="0"/>
              <a:t> </a:t>
            </a:r>
            <a:r>
              <a:rPr lang="en-US" b="1" dirty="0" err="1" smtClean="0"/>
              <a:t>energije</a:t>
            </a:r>
            <a:r>
              <a:rPr lang="en-US" b="1" dirty="0" smtClean="0"/>
              <a:t> </a:t>
            </a:r>
            <a:r>
              <a:rPr lang="en-US" b="1" dirty="0" err="1" smtClean="0"/>
              <a:t>udara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3886200"/>
            <a:ext cx="5562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1 </a:t>
            </a:r>
            <a:r>
              <a:rPr lang="en-US" b="1" dirty="0" err="1" smtClean="0"/>
              <a:t>uzorak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zatezanje</a:t>
            </a:r>
            <a:endParaRPr lang="en-US" b="1" dirty="0" smtClean="0"/>
          </a:p>
          <a:p>
            <a:r>
              <a:rPr lang="en-US" b="1" dirty="0" smtClean="0"/>
              <a:t>2 </a:t>
            </a:r>
            <a:r>
              <a:rPr lang="en-US" b="1" dirty="0" err="1" smtClean="0"/>
              <a:t>uzorka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savijanje</a:t>
            </a:r>
            <a:r>
              <a:rPr lang="en-US" b="1" dirty="0" smtClean="0"/>
              <a:t> (1 </a:t>
            </a:r>
            <a:r>
              <a:rPr lang="en-US" b="1" dirty="0" err="1" smtClean="0"/>
              <a:t>preko</a:t>
            </a:r>
            <a:r>
              <a:rPr lang="en-US" b="1" dirty="0" smtClean="0"/>
              <a:t> </a:t>
            </a:r>
            <a:r>
              <a:rPr lang="en-US" b="1" dirty="0" err="1" smtClean="0"/>
              <a:t>korena</a:t>
            </a:r>
            <a:r>
              <a:rPr lang="en-US" b="1" dirty="0" smtClean="0"/>
              <a:t>, 1 </a:t>
            </a:r>
            <a:r>
              <a:rPr lang="en-US" b="1" dirty="0" err="1" smtClean="0"/>
              <a:t>preko</a:t>
            </a:r>
            <a:r>
              <a:rPr lang="en-US" b="1" dirty="0" smtClean="0"/>
              <a:t> </a:t>
            </a:r>
            <a:r>
              <a:rPr lang="en-US" b="1" dirty="0" err="1" smtClean="0"/>
              <a:t>lica</a:t>
            </a:r>
            <a:r>
              <a:rPr lang="en-US" b="1" dirty="0" smtClean="0"/>
              <a:t> </a:t>
            </a:r>
            <a:r>
              <a:rPr lang="en-US" b="1" dirty="0" err="1" smtClean="0"/>
              <a:t>šava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295400"/>
            <a:ext cx="3581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 se </a:t>
            </a:r>
            <a:r>
              <a:rPr lang="en-US" dirty="0" err="1" smtClean="0"/>
              <a:t>uzimaju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tri </a:t>
            </a:r>
            <a:r>
              <a:rPr lang="en-US" dirty="0" err="1" smtClean="0"/>
              <a:t>uzorka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V-</a:t>
            </a:r>
            <a:r>
              <a:rPr lang="en-US" dirty="0" err="1" smtClean="0"/>
              <a:t>zarezom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tri </a:t>
            </a:r>
            <a:r>
              <a:rPr lang="en-US" dirty="0" err="1" smtClean="0"/>
              <a:t>mesta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Osa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Linija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2 mm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u ZUT-u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849868"/>
            <a:ext cx="4643230" cy="4865132"/>
            <a:chOff x="381000" y="849868"/>
            <a:chExt cx="4643230" cy="486513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 l="49780" t="21875" r="16838" b="16667"/>
            <a:stretch>
              <a:fillRect/>
            </a:stretch>
          </p:blipFill>
          <p:spPr bwMode="auto">
            <a:xfrm>
              <a:off x="381000" y="1219200"/>
              <a:ext cx="4343400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1371600" y="1676400"/>
              <a:ext cx="1981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šav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2286000"/>
              <a:ext cx="1981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Osa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uzorka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 rot="15618196">
              <a:off x="49828" y="2875434"/>
              <a:ext cx="1981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ZUT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17321118">
              <a:off x="2783817" y="2790118"/>
              <a:ext cx="19812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ZUT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 rot="17088620">
              <a:off x="2342389" y="3015690"/>
              <a:ext cx="19812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Linija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topljenja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1562100" y="4768334"/>
              <a:ext cx="12192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1.Osa </a:t>
              </a:r>
              <a:r>
                <a:rPr lang="en-US" b="1" dirty="0" err="1" smtClean="0"/>
                <a:t>šava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761565" y="4629835"/>
              <a:ext cx="121920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1.Linija </a:t>
              </a:r>
              <a:r>
                <a:rPr lang="en-US" b="1" dirty="0" err="1" smtClean="0"/>
                <a:t>topljenja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814465" y="4352836"/>
              <a:ext cx="121920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3.2 mm </a:t>
              </a:r>
              <a:r>
                <a:rPr lang="en-US" b="1" dirty="0" err="1" smtClean="0"/>
                <a:t>od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linije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topljenja</a:t>
              </a:r>
              <a:r>
                <a:rPr lang="en-US" b="1" dirty="0" smtClean="0"/>
                <a:t> u ZUT-u</a:t>
              </a:r>
              <a:endParaRPr lang="en-US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33800" y="4343400"/>
              <a:ext cx="152400" cy="1143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95600" y="84986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Lice </a:t>
              </a:r>
              <a:r>
                <a:rPr lang="en-US" b="1" dirty="0" err="1" smtClean="0"/>
                <a:t>šava</a:t>
              </a:r>
              <a:endParaRPr lang="en-US" b="1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 err="1" smtClean="0"/>
              <a:t>ispitivanje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12518" t="25000" r="53514" b="62500"/>
          <a:stretch>
            <a:fillRect/>
          </a:stretch>
        </p:blipFill>
        <p:spPr bwMode="auto">
          <a:xfrm rot="60000">
            <a:off x="1611665" y="5105400"/>
            <a:ext cx="662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58199" t="42708" r="9590" b="39584"/>
          <a:stretch>
            <a:fillRect/>
          </a:stretch>
        </p:blipFill>
        <p:spPr bwMode="auto">
          <a:xfrm rot="60000">
            <a:off x="1676400" y="1447799"/>
            <a:ext cx="5943600" cy="1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 l="58199" t="75000" r="9590" b="9375"/>
          <a:stretch>
            <a:fillRect/>
          </a:stretch>
        </p:blipFill>
        <p:spPr bwMode="auto">
          <a:xfrm rot="60000">
            <a:off x="1676400" y="3352800"/>
            <a:ext cx="6019800" cy="164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524000" y="1371600"/>
            <a:ext cx="685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956" t="30208" r="51391" b="15625"/>
          <a:stretch>
            <a:fillRect/>
          </a:stretch>
        </p:blipFill>
        <p:spPr bwMode="auto">
          <a:xfrm rot="60000">
            <a:off x="1066800" y="990600"/>
            <a:ext cx="6629400" cy="52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10. </a:t>
            </a: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raznorodnih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11. </a:t>
            </a: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zaštitnim</a:t>
            </a:r>
            <a:r>
              <a:rPr lang="en-US" dirty="0" smtClean="0"/>
              <a:t> </a:t>
            </a:r>
            <a:r>
              <a:rPr lang="en-US" dirty="0" err="1" smtClean="0"/>
              <a:t>slojem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12. </a:t>
            </a:r>
            <a:r>
              <a:rPr lang="en-US" dirty="0" err="1" smtClean="0"/>
              <a:t>Spajanje</a:t>
            </a:r>
            <a:r>
              <a:rPr lang="en-US" dirty="0" smtClean="0"/>
              <a:t> </a:t>
            </a:r>
            <a:r>
              <a:rPr lang="en-US" dirty="0" err="1" smtClean="0"/>
              <a:t>kompozitnih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13. </a:t>
            </a:r>
            <a:r>
              <a:rPr lang="en-US" dirty="0" err="1" smtClean="0"/>
              <a:t>Navarivanje</a:t>
            </a:r>
            <a:r>
              <a:rPr lang="en-US" dirty="0" smtClean="0"/>
              <a:t> </a:t>
            </a:r>
            <a:r>
              <a:rPr lang="en-US" dirty="0" err="1" smtClean="0"/>
              <a:t>tvrdih</a:t>
            </a:r>
            <a:r>
              <a:rPr lang="en-US" dirty="0" smtClean="0"/>
              <a:t> </a:t>
            </a:r>
            <a:r>
              <a:rPr lang="en-US" dirty="0" err="1" smtClean="0"/>
              <a:t>legura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14. </a:t>
            </a: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termoplastičnih</a:t>
            </a:r>
            <a:r>
              <a:rPr lang="en-US" dirty="0" smtClean="0"/>
              <a:t> </a:t>
            </a:r>
            <a:r>
              <a:rPr lang="en-US" dirty="0" err="1" smtClean="0"/>
              <a:t>polimera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15. </a:t>
            </a:r>
            <a:r>
              <a:rPr lang="en-US" dirty="0" err="1" smtClean="0"/>
              <a:t>Zavarljivost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niskim</a:t>
            </a:r>
            <a:r>
              <a:rPr lang="en-US" dirty="0" smtClean="0"/>
              <a:t> </a:t>
            </a:r>
            <a:r>
              <a:rPr lang="en-US" dirty="0" err="1" smtClean="0"/>
              <a:t>temperaturama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Definicija</a:t>
            </a:r>
            <a:r>
              <a:rPr lang="en-US" dirty="0" smtClean="0"/>
              <a:t> </a:t>
            </a:r>
            <a:r>
              <a:rPr lang="en-US" dirty="0" err="1" smtClean="0"/>
              <a:t>zavarljivosti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MIZ-u (</a:t>
            </a:r>
            <a:r>
              <a:rPr lang="en-US" dirty="0" err="1" smtClean="0"/>
              <a:t>Međunarodni</a:t>
            </a:r>
            <a:r>
              <a:rPr lang="en-US" dirty="0" smtClean="0"/>
              <a:t> </a:t>
            </a:r>
            <a:r>
              <a:rPr lang="en-US" dirty="0" err="1" smtClean="0"/>
              <a:t>institut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zavarivanje</a:t>
            </a:r>
            <a:r>
              <a:rPr lang="en-US" dirty="0"/>
              <a:t>)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Metal (</a:t>
            </a:r>
            <a:r>
              <a:rPr lang="en-US" i="1" dirty="0" err="1" smtClean="0"/>
              <a:t>materijal</a:t>
            </a:r>
            <a:r>
              <a:rPr lang="en-US" i="1" dirty="0" smtClean="0"/>
              <a:t>) se </a:t>
            </a:r>
            <a:r>
              <a:rPr lang="en-US" i="1" dirty="0" err="1" smtClean="0"/>
              <a:t>smatra</a:t>
            </a:r>
            <a:r>
              <a:rPr lang="en-US" i="1" dirty="0" smtClean="0"/>
              <a:t> </a:t>
            </a:r>
            <a:r>
              <a:rPr lang="en-US" i="1" dirty="0" err="1" smtClean="0"/>
              <a:t>zavarljivim</a:t>
            </a:r>
            <a:r>
              <a:rPr lang="en-US" i="1" dirty="0" smtClean="0"/>
              <a:t>, </a:t>
            </a:r>
            <a:r>
              <a:rPr lang="en-US" i="1" dirty="0" err="1" smtClean="0"/>
              <a:t>kada</a:t>
            </a:r>
            <a:r>
              <a:rPr lang="en-US" i="1" dirty="0"/>
              <a:t> </a:t>
            </a:r>
            <a:r>
              <a:rPr lang="en-US" i="1" dirty="0" smtClean="0"/>
              <a:t>se </a:t>
            </a:r>
            <a:r>
              <a:rPr lang="en-US" i="1" dirty="0" err="1" smtClean="0"/>
              <a:t>određenim</a:t>
            </a:r>
            <a:r>
              <a:rPr lang="en-US" i="1" dirty="0" smtClean="0"/>
              <a:t> </a:t>
            </a:r>
            <a:r>
              <a:rPr lang="en-US" i="1" dirty="0" err="1" smtClean="0"/>
              <a:t>postupkom</a:t>
            </a:r>
            <a:r>
              <a:rPr lang="en-US" i="1" dirty="0" smtClean="0"/>
              <a:t> </a:t>
            </a:r>
            <a:r>
              <a:rPr lang="en-US" i="1" dirty="0" err="1" smtClean="0"/>
              <a:t>za</a:t>
            </a:r>
            <a:r>
              <a:rPr lang="en-US" i="1" dirty="0" smtClean="0"/>
              <a:t> </a:t>
            </a:r>
            <a:r>
              <a:rPr lang="en-US" i="1" dirty="0" err="1" smtClean="0"/>
              <a:t>određenu</a:t>
            </a:r>
            <a:r>
              <a:rPr lang="en-US" i="1" dirty="0" smtClean="0"/>
              <a:t> </a:t>
            </a:r>
            <a:r>
              <a:rPr lang="en-US" i="1" dirty="0" err="1" smtClean="0"/>
              <a:t>namenu</a:t>
            </a:r>
            <a:r>
              <a:rPr lang="en-US" i="1" dirty="0" smtClean="0"/>
              <a:t> </a:t>
            </a:r>
            <a:r>
              <a:rPr lang="en-US" i="1" dirty="0" err="1" smtClean="0"/>
              <a:t>postiže</a:t>
            </a:r>
            <a:r>
              <a:rPr lang="en-US" i="1" dirty="0" smtClean="0"/>
              <a:t> </a:t>
            </a:r>
            <a:r>
              <a:rPr lang="en-US" i="1" dirty="0" err="1" smtClean="0"/>
              <a:t>homogen</a:t>
            </a:r>
            <a:r>
              <a:rPr lang="en-US" i="1" dirty="0" smtClean="0"/>
              <a:t> </a:t>
            </a:r>
            <a:r>
              <a:rPr lang="en-US" i="1" dirty="0" err="1" smtClean="0"/>
              <a:t>zavareni</a:t>
            </a:r>
            <a:r>
              <a:rPr lang="en-US" i="1" dirty="0" smtClean="0"/>
              <a:t> </a:t>
            </a:r>
            <a:r>
              <a:rPr lang="en-US" i="1" dirty="0" err="1" smtClean="0"/>
              <a:t>spoj</a:t>
            </a:r>
            <a:r>
              <a:rPr lang="en-US" i="1" dirty="0" smtClean="0"/>
              <a:t> </a:t>
            </a:r>
            <a:r>
              <a:rPr lang="en-US" i="1" dirty="0" err="1" smtClean="0"/>
              <a:t>koji</a:t>
            </a:r>
            <a:r>
              <a:rPr lang="en-US" i="1" dirty="0" smtClean="0"/>
              <a:t> </a:t>
            </a:r>
            <a:r>
              <a:rPr lang="en-US" i="1" dirty="0" err="1" smtClean="0"/>
              <a:t>odgovara</a:t>
            </a:r>
            <a:r>
              <a:rPr lang="en-US" i="1" dirty="0" smtClean="0"/>
              <a:t> </a:t>
            </a:r>
            <a:r>
              <a:rPr lang="en-US" i="1" dirty="0" err="1" smtClean="0"/>
              <a:t>postavljenim</a:t>
            </a:r>
            <a:r>
              <a:rPr lang="en-US" i="1" dirty="0" smtClean="0"/>
              <a:t> </a:t>
            </a:r>
            <a:r>
              <a:rPr lang="en-US" i="1" dirty="0" err="1" smtClean="0"/>
              <a:t>zahtevima</a:t>
            </a:r>
            <a:r>
              <a:rPr lang="en-US" i="1" dirty="0" smtClean="0"/>
              <a:t> u </a:t>
            </a:r>
            <a:r>
              <a:rPr lang="en-US" i="1" dirty="0" err="1" smtClean="0"/>
              <a:t>pogledu</a:t>
            </a:r>
            <a:r>
              <a:rPr lang="en-US" i="1" dirty="0" smtClean="0"/>
              <a:t> </a:t>
            </a:r>
            <a:r>
              <a:rPr lang="en-US" i="1" dirty="0" err="1" smtClean="0"/>
              <a:t>mehaničkih</a:t>
            </a:r>
            <a:r>
              <a:rPr lang="en-US" i="1" dirty="0" smtClean="0"/>
              <a:t> </a:t>
            </a:r>
            <a:r>
              <a:rPr lang="en-US" i="1" dirty="0" err="1" smtClean="0"/>
              <a:t>osobina</a:t>
            </a:r>
            <a:r>
              <a:rPr lang="en-US" i="1" dirty="0" smtClean="0"/>
              <a:t> a </a:t>
            </a:r>
            <a:r>
              <a:rPr lang="en-US" i="1" dirty="0" err="1" smtClean="0"/>
              <a:t>ujedno</a:t>
            </a:r>
            <a:r>
              <a:rPr lang="en-US" i="1" dirty="0" smtClean="0"/>
              <a:t> </a:t>
            </a:r>
            <a:r>
              <a:rPr lang="en-US" i="1" dirty="0" err="1" smtClean="0"/>
              <a:t>zadovoljava</a:t>
            </a:r>
            <a:r>
              <a:rPr lang="en-US" i="1" dirty="0" smtClean="0"/>
              <a:t> </a:t>
            </a:r>
            <a:r>
              <a:rPr lang="en-US" i="1" dirty="0" err="1" smtClean="0"/>
              <a:t>kao</a:t>
            </a:r>
            <a:r>
              <a:rPr lang="en-US" i="1" dirty="0" smtClean="0"/>
              <a:t> </a:t>
            </a:r>
            <a:r>
              <a:rPr lang="en-US" i="1" dirty="0" err="1" smtClean="0"/>
              <a:t>sastavni</a:t>
            </a:r>
            <a:r>
              <a:rPr lang="en-US" i="1" dirty="0" smtClean="0"/>
              <a:t> </a:t>
            </a:r>
            <a:r>
              <a:rPr lang="en-US" i="1" dirty="0" err="1" smtClean="0"/>
              <a:t>deo</a:t>
            </a:r>
            <a:r>
              <a:rPr lang="en-US" i="1" dirty="0" smtClean="0"/>
              <a:t> </a:t>
            </a:r>
            <a:r>
              <a:rPr lang="en-US" i="1" dirty="0" err="1" smtClean="0"/>
              <a:t>zavarene</a:t>
            </a:r>
            <a:r>
              <a:rPr lang="en-US" i="1" dirty="0" smtClean="0"/>
              <a:t> </a:t>
            </a:r>
            <a:r>
              <a:rPr lang="en-US" i="1" dirty="0" err="1" smtClean="0"/>
              <a:t>konstrukcije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Probe </a:t>
            </a:r>
            <a:r>
              <a:rPr lang="en-US" b="1" dirty="0" err="1" smtClean="0"/>
              <a:t>zavarljivosti</a:t>
            </a:r>
            <a:r>
              <a:rPr lang="en-US" b="1" dirty="0" smtClean="0"/>
              <a:t> </a:t>
            </a:r>
            <a:r>
              <a:rPr lang="en-US" b="1" dirty="0" err="1" smtClean="0"/>
              <a:t>čelika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err="1" smtClean="0"/>
              <a:t>Cilj</a:t>
            </a:r>
            <a:r>
              <a:rPr lang="en-US" dirty="0" smtClean="0"/>
              <a:t> </a:t>
            </a:r>
            <a:r>
              <a:rPr lang="en-US" dirty="0" err="1" smtClean="0"/>
              <a:t>proba</a:t>
            </a:r>
            <a:r>
              <a:rPr lang="en-US" dirty="0" smtClean="0"/>
              <a:t> </a:t>
            </a:r>
            <a:r>
              <a:rPr lang="en-US" dirty="0" err="1" smtClean="0"/>
              <a:t>zavarljivosti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je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odredi</a:t>
            </a:r>
            <a:r>
              <a:rPr lang="en-US" dirty="0" smtClean="0"/>
              <a:t> </a:t>
            </a:r>
            <a:r>
              <a:rPr lang="en-US" dirty="0" err="1" smtClean="0"/>
              <a:t>osetljivost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ZUT-a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zavarivanju</a:t>
            </a:r>
            <a:r>
              <a:rPr lang="en-US" dirty="0" smtClean="0"/>
              <a:t> </a:t>
            </a:r>
            <a:r>
              <a:rPr lang="en-US" dirty="0" err="1" smtClean="0"/>
              <a:t>određenog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r>
              <a:rPr lang="en-US" dirty="0" err="1" smtClean="0"/>
              <a:t>određenim</a:t>
            </a:r>
            <a:r>
              <a:rPr lang="en-US" dirty="0" smtClean="0"/>
              <a:t> </a:t>
            </a:r>
            <a:r>
              <a:rPr lang="en-US" dirty="0" err="1" smtClean="0"/>
              <a:t>postupkom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.</a:t>
            </a:r>
            <a:endParaRPr lang="sr-Latn-C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b="1" dirty="0" err="1" smtClean="0"/>
              <a:t>Prsline</a:t>
            </a:r>
            <a:r>
              <a:rPr lang="en-US" b="1" dirty="0" smtClean="0"/>
              <a:t> u </a:t>
            </a:r>
            <a:r>
              <a:rPr lang="en-US" b="1" dirty="0" err="1" smtClean="0"/>
              <a:t>zavarenim</a:t>
            </a:r>
            <a:r>
              <a:rPr lang="en-US" b="1" dirty="0" smtClean="0"/>
              <a:t> </a:t>
            </a:r>
            <a:r>
              <a:rPr lang="en-US" b="1" dirty="0" err="1" smtClean="0"/>
              <a:t>spojevima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Prsline</a:t>
            </a:r>
            <a:r>
              <a:rPr lang="en-US" dirty="0" smtClean="0"/>
              <a:t> u </a:t>
            </a:r>
            <a:r>
              <a:rPr lang="en-US" dirty="0" err="1" smtClean="0"/>
              <a:t>zavarenim</a:t>
            </a:r>
            <a:r>
              <a:rPr lang="en-US" dirty="0" smtClean="0"/>
              <a:t> </a:t>
            </a:r>
            <a:r>
              <a:rPr lang="en-US" dirty="0" err="1" smtClean="0"/>
              <a:t>spojevima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err="1" smtClean="0"/>
              <a:t>Vruće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njačešće</a:t>
            </a:r>
            <a:r>
              <a:rPr lang="en-US" dirty="0" smtClean="0"/>
              <a:t> u </a:t>
            </a:r>
            <a:r>
              <a:rPr lang="en-US" dirty="0" err="1" smtClean="0"/>
              <a:t>šavu</a:t>
            </a:r>
            <a:r>
              <a:rPr lang="en-US" dirty="0" smtClean="0"/>
              <a:t>)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Hladne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najčešće</a:t>
            </a:r>
            <a:r>
              <a:rPr lang="en-US" dirty="0" smtClean="0"/>
              <a:t> u</a:t>
            </a:r>
            <a:r>
              <a:rPr lang="en-US" dirty="0" smtClean="0"/>
              <a:t> </a:t>
            </a:r>
            <a:r>
              <a:rPr lang="en-US" dirty="0" smtClean="0"/>
              <a:t>ZUT-u)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534400" cy="3276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 Na </a:t>
            </a:r>
            <a:r>
              <a:rPr lang="en-US" dirty="0" err="1" smtClean="0"/>
              <a:t>vrhu</a:t>
            </a:r>
            <a:r>
              <a:rPr lang="en-US" dirty="0" smtClean="0"/>
              <a:t> </a:t>
            </a:r>
            <a:r>
              <a:rPr lang="en-US" dirty="0" err="1" smtClean="0"/>
              <a:t>šava-vruća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 (</a:t>
            </a:r>
            <a:r>
              <a:rPr lang="en-US" dirty="0" err="1" smtClean="0"/>
              <a:t>segregacija</a:t>
            </a:r>
            <a:r>
              <a:rPr lang="en-US" dirty="0" smtClean="0"/>
              <a:t>)</a:t>
            </a:r>
          </a:p>
          <a:p>
            <a:pPr marL="514350" indent="-514350">
              <a:buNone/>
            </a:pPr>
            <a:r>
              <a:rPr lang="en-US" dirty="0" smtClean="0"/>
              <a:t>2,3.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skupljanja</a:t>
            </a:r>
            <a:r>
              <a:rPr lang="en-US" dirty="0" smtClean="0"/>
              <a:t> – </a:t>
            </a:r>
            <a:r>
              <a:rPr lang="en-US" dirty="0" err="1" smtClean="0"/>
              <a:t>vruća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4.    </a:t>
            </a:r>
            <a:r>
              <a:rPr lang="en-US" dirty="0" err="1" smtClean="0"/>
              <a:t>Blizu</a:t>
            </a:r>
            <a:r>
              <a:rPr lang="en-US" dirty="0" smtClean="0"/>
              <a:t> </a:t>
            </a:r>
            <a:r>
              <a:rPr lang="en-US" dirty="0" err="1" smtClean="0"/>
              <a:t>linije</a:t>
            </a:r>
            <a:r>
              <a:rPr lang="en-US" dirty="0" smtClean="0"/>
              <a:t> </a:t>
            </a:r>
            <a:r>
              <a:rPr lang="en-US" dirty="0" err="1" smtClean="0"/>
              <a:t>topljenja</a:t>
            </a:r>
            <a:r>
              <a:rPr lang="en-US" dirty="0" smtClean="0"/>
              <a:t> (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dodatni</a:t>
            </a:r>
            <a:r>
              <a:rPr lang="en-US" dirty="0" smtClean="0"/>
              <a:t> </a:t>
            </a:r>
            <a:r>
              <a:rPr lang="en-US" dirty="0" err="1" smtClean="0"/>
              <a:t>materijal</a:t>
            </a:r>
            <a:r>
              <a:rPr lang="en-US" dirty="0" smtClean="0"/>
              <a:t> ne </a:t>
            </a:r>
            <a:r>
              <a:rPr lang="en-US" dirty="0" err="1" smtClean="0"/>
              <a:t>odgovara</a:t>
            </a:r>
            <a:r>
              <a:rPr lang="en-US" dirty="0" smtClean="0"/>
              <a:t> </a:t>
            </a:r>
            <a:r>
              <a:rPr lang="en-US" dirty="0" err="1" smtClean="0"/>
              <a:t>osnovnom</a:t>
            </a:r>
            <a:r>
              <a:rPr lang="en-US" dirty="0" smtClean="0"/>
              <a:t>)-</a:t>
            </a:r>
            <a:r>
              <a:rPr lang="en-US" dirty="0" err="1" smtClean="0"/>
              <a:t>vruća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5.    </a:t>
            </a:r>
            <a:r>
              <a:rPr lang="en-US" dirty="0" err="1" smtClean="0"/>
              <a:t>Lokalna</a:t>
            </a:r>
            <a:r>
              <a:rPr lang="en-US" dirty="0" smtClean="0"/>
              <a:t> </a:t>
            </a:r>
            <a:r>
              <a:rPr lang="en-US" dirty="0" err="1" smtClean="0"/>
              <a:t>segregacija</a:t>
            </a:r>
            <a:r>
              <a:rPr lang="en-US" dirty="0" smtClean="0"/>
              <a:t> – </a:t>
            </a:r>
            <a:r>
              <a:rPr lang="en-US" dirty="0" err="1" smtClean="0"/>
              <a:t>vruća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6,7,8. </a:t>
            </a:r>
            <a:r>
              <a:rPr lang="en-US" dirty="0" err="1" smtClean="0"/>
              <a:t>Hladne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9.    </a:t>
            </a:r>
            <a:r>
              <a:rPr lang="en-US" dirty="0" err="1" smtClean="0"/>
              <a:t>Hladna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 –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pređe</a:t>
            </a:r>
            <a:r>
              <a:rPr lang="en-US" dirty="0" smtClean="0"/>
              <a:t> u </a:t>
            </a:r>
            <a:r>
              <a:rPr lang="en-US" dirty="0" err="1" smtClean="0"/>
              <a:t>prslinu</a:t>
            </a:r>
            <a:r>
              <a:rPr lang="en-US" dirty="0" smtClean="0"/>
              <a:t> </a:t>
            </a:r>
            <a:r>
              <a:rPr lang="en-US" dirty="0" err="1" smtClean="0"/>
              <a:t>usled</a:t>
            </a:r>
            <a:r>
              <a:rPr lang="en-US" dirty="0" smtClean="0"/>
              <a:t> </a:t>
            </a:r>
            <a:r>
              <a:rPr lang="en-US" dirty="0" err="1" smtClean="0"/>
              <a:t>skupljanja</a:t>
            </a:r>
            <a:r>
              <a:rPr lang="en-US" dirty="0" smtClean="0"/>
              <a:t> (3)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757" t="43750" r="43777" b="13542"/>
          <a:stretch>
            <a:fillRect/>
          </a:stretch>
        </p:blipFill>
        <p:spPr bwMode="auto">
          <a:xfrm>
            <a:off x="838200" y="0"/>
            <a:ext cx="7086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Vruće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Vruće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u </a:t>
            </a:r>
            <a:r>
              <a:rPr lang="en-US" dirty="0" err="1" smtClean="0"/>
              <a:t>procesu</a:t>
            </a:r>
            <a:r>
              <a:rPr lang="en-US" dirty="0" smtClean="0"/>
              <a:t> </a:t>
            </a:r>
            <a:r>
              <a:rPr lang="en-US" dirty="0" err="1" smtClean="0"/>
              <a:t>kristalizacije</a:t>
            </a:r>
            <a:r>
              <a:rPr lang="en-US" dirty="0" smtClean="0"/>
              <a:t>, </a:t>
            </a:r>
            <a:r>
              <a:rPr lang="en-US" dirty="0" err="1" smtClean="0"/>
              <a:t>odnosno</a:t>
            </a:r>
            <a:r>
              <a:rPr lang="en-US" dirty="0" smtClean="0"/>
              <a:t> </a:t>
            </a:r>
            <a:r>
              <a:rPr lang="en-US" dirty="0" err="1" smtClean="0"/>
              <a:t>hlađenja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interkristalno</a:t>
            </a:r>
            <a:r>
              <a:rPr lang="en-US" dirty="0" smtClean="0"/>
              <a:t>, a </a:t>
            </a:r>
            <a:r>
              <a:rPr lang="en-US" dirty="0" err="1" smtClean="0"/>
              <a:t>propagiraju</a:t>
            </a:r>
            <a:r>
              <a:rPr lang="en-US" dirty="0" smtClean="0"/>
              <a:t> </a:t>
            </a:r>
            <a:r>
              <a:rPr lang="en-US" dirty="0" err="1" smtClean="0"/>
              <a:t>interkristalno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transkristalno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Nastaju</a:t>
            </a:r>
            <a:r>
              <a:rPr lang="en-US" dirty="0" smtClean="0"/>
              <a:t> u </a:t>
            </a:r>
            <a:r>
              <a:rPr lang="en-US" dirty="0" err="1" smtClean="0"/>
              <a:t>temperaturnom</a:t>
            </a:r>
            <a:r>
              <a:rPr lang="en-US" dirty="0" smtClean="0"/>
              <a:t> </a:t>
            </a:r>
            <a:r>
              <a:rPr lang="en-US" dirty="0" err="1" smtClean="0"/>
              <a:t>intervalu</a:t>
            </a:r>
            <a:r>
              <a:rPr lang="en-US" dirty="0" smtClean="0"/>
              <a:t> </a:t>
            </a:r>
            <a:r>
              <a:rPr lang="en-US" dirty="0" err="1" smtClean="0"/>
              <a:t>krtosti</a:t>
            </a:r>
            <a:r>
              <a:rPr lang="en-US" dirty="0" smtClean="0"/>
              <a:t>: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hlađenju</a:t>
            </a:r>
            <a:r>
              <a:rPr lang="en-US" dirty="0" smtClean="0"/>
              <a:t> </a:t>
            </a:r>
            <a:r>
              <a:rPr lang="en-US" dirty="0" err="1" smtClean="0"/>
              <a:t>dolazi</a:t>
            </a:r>
            <a:r>
              <a:rPr lang="en-US" dirty="0" smtClean="0"/>
              <a:t> do </a:t>
            </a:r>
            <a:r>
              <a:rPr lang="en-US" dirty="0" err="1" smtClean="0"/>
              <a:t>neravnomernog</a:t>
            </a:r>
            <a:r>
              <a:rPr lang="en-US" dirty="0" smtClean="0"/>
              <a:t> </a:t>
            </a:r>
            <a:r>
              <a:rPr lang="en-US" dirty="0" err="1" smtClean="0"/>
              <a:t>skupljanja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,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en-US" dirty="0" err="1" smtClean="0"/>
              <a:t>kojeg</a:t>
            </a:r>
            <a:r>
              <a:rPr lang="en-US" dirty="0" smtClean="0"/>
              <a:t> je </a:t>
            </a:r>
            <a:r>
              <a:rPr lang="en-US" dirty="0" err="1" smtClean="0"/>
              <a:t>materijal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opterećen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pritisak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zatezanje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Vruće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r>
              <a:rPr lang="en-US" dirty="0" smtClean="0"/>
              <a:t> </a:t>
            </a:r>
            <a:r>
              <a:rPr lang="en-US" dirty="0" err="1" smtClean="0"/>
              <a:t>nastaju</a:t>
            </a:r>
            <a:r>
              <a:rPr lang="en-US" dirty="0" smtClean="0"/>
              <a:t> </a:t>
            </a: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skraćenje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</a:t>
            </a:r>
            <a:r>
              <a:rPr lang="en-US" dirty="0" err="1" smtClean="0"/>
              <a:t>premaši</a:t>
            </a:r>
            <a:r>
              <a:rPr lang="en-US" dirty="0" smtClean="0"/>
              <a:t> </a:t>
            </a:r>
            <a:r>
              <a:rPr lang="en-US" dirty="0" err="1" smtClean="0"/>
              <a:t>deformacionu</a:t>
            </a:r>
            <a:r>
              <a:rPr lang="en-US" dirty="0" smtClean="0"/>
              <a:t> </a:t>
            </a:r>
            <a:r>
              <a:rPr lang="en-US" dirty="0" err="1" smtClean="0"/>
              <a:t>sposobnost</a:t>
            </a:r>
            <a:r>
              <a:rPr lang="en-US" dirty="0" smtClean="0"/>
              <a:t> </a:t>
            </a:r>
            <a:r>
              <a:rPr lang="en-US" dirty="0" err="1" smtClean="0"/>
              <a:t>materijala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određenoj</a:t>
            </a:r>
            <a:r>
              <a:rPr lang="en-US" dirty="0" smtClean="0"/>
              <a:t> </a:t>
            </a:r>
            <a:r>
              <a:rPr lang="en-US" dirty="0" err="1" smtClean="0"/>
              <a:t>temperaturi</a:t>
            </a:r>
            <a:r>
              <a:rPr lang="en-US" dirty="0"/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5095" t="19988" r="21523" b="54167"/>
          <a:stretch>
            <a:fillRect/>
          </a:stretch>
        </p:blipFill>
        <p:spPr bwMode="auto">
          <a:xfrm>
            <a:off x="304800" y="3505200"/>
            <a:ext cx="6477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2743200" y="3048000"/>
            <a:ext cx="609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038600" y="3048000"/>
            <a:ext cx="533400" cy="1447800"/>
          </a:xfrm>
          <a:prstGeom prst="downArrow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32004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 smtClean="0"/>
              <a:t>Deformaciona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sposobnost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materijala</a:t>
            </a:r>
            <a:endParaRPr lang="en-US" sz="2400" b="1" dirty="0" smtClean="0"/>
          </a:p>
          <a:p>
            <a:pPr marL="342900" indent="-342900"/>
            <a:r>
              <a:rPr lang="en-US" sz="2400" b="1" dirty="0" smtClean="0"/>
              <a:t>2. </a:t>
            </a:r>
            <a:r>
              <a:rPr lang="en-US" sz="2400" b="1" dirty="0" err="1" smtClean="0"/>
              <a:t>Skraćenje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šava</a:t>
            </a:r>
            <a:endParaRPr lang="en-US" sz="2400" b="1" dirty="0" smtClean="0"/>
          </a:p>
          <a:p>
            <a:pPr marL="342900" indent="-342900"/>
            <a:endParaRPr lang="en-US" sz="2400" b="1" dirty="0" smtClean="0"/>
          </a:p>
          <a:p>
            <a:pPr marL="342900" indent="-342900"/>
            <a:r>
              <a:rPr lang="en-US" sz="2400" b="1" dirty="0" smtClean="0"/>
              <a:t>*b) </a:t>
            </a:r>
            <a:r>
              <a:rPr lang="en-US" sz="2400" b="1" dirty="0" err="1" smtClean="0"/>
              <a:t>opasno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zbog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zateznih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napona</a:t>
            </a:r>
            <a:r>
              <a:rPr lang="en-US" sz="2400" b="1" dirty="0" smtClean="0"/>
              <a:t> (+)</a:t>
            </a:r>
            <a:endParaRPr lang="en-U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931</Words>
  <Application>Microsoft Office PowerPoint</Application>
  <PresentationFormat>On-screen Show (4:3)</PresentationFormat>
  <Paragraphs>165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Tehnologije spajanja savremenih materijala</vt:lpstr>
      <vt:lpstr>Slide 2</vt:lpstr>
      <vt:lpstr>Slide 3</vt:lpstr>
      <vt:lpstr>Slide 4</vt:lpstr>
      <vt:lpstr>Probe zavarljivosti čelika</vt:lpstr>
      <vt:lpstr>*Prsline u zavarenim spojevima</vt:lpstr>
      <vt:lpstr>Slide 7</vt:lpstr>
      <vt:lpstr>Vruće prsline</vt:lpstr>
      <vt:lpstr>Slide 9</vt:lpstr>
      <vt:lpstr>Slide 10</vt:lpstr>
      <vt:lpstr>Hladne prsline</vt:lpstr>
      <vt:lpstr>Slide 12</vt:lpstr>
      <vt:lpstr>Probe zavarljivosti čelika</vt:lpstr>
      <vt:lpstr>Tekken proba-Y proba (vruće i hladne prsline)</vt:lpstr>
      <vt:lpstr>Proba sa dvostranim ugaonim šavom (vruće prsline)</vt:lpstr>
      <vt:lpstr>CTS proba (hladne prsline)</vt:lpstr>
      <vt:lpstr>Kirov proba (hladne prsline)</vt:lpstr>
      <vt:lpstr>Krommerell proba (hladne prsline)</vt:lpstr>
      <vt:lpstr>Focke-Wulf proba (hladne prsline)</vt:lpstr>
      <vt:lpstr>*Ispitivanje zavarenih spojeva sa razaranjem</vt:lpstr>
      <vt:lpstr>Ispitivanje mehaničkih osobina</vt:lpstr>
      <vt:lpstr>Uzorkovanje – primer za brodski čelik</vt:lpstr>
      <vt:lpstr>Slide 23</vt:lpstr>
      <vt:lpstr>Makro ispitivanje:</vt:lpstr>
      <vt:lpstr>Slide 25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Tehnologije spajanja savremenih materijala</dc:title>
  <dc:creator>sebastijan</dc:creator>
  <cp:lastModifiedBy>sebastijan</cp:lastModifiedBy>
  <cp:revision>66</cp:revision>
  <dcterms:created xsi:type="dcterms:W3CDTF">2012-10-09T10:25:39Z</dcterms:created>
  <dcterms:modified xsi:type="dcterms:W3CDTF">2013-10-24T14:09:50Z</dcterms:modified>
</cp:coreProperties>
</file>